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9940925" cy="680878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98" y="7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0"/>
            <a:ext cx="3304285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65211" y="-27355"/>
            <a:ext cx="2950210" cy="408686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marR="5080" indent="1270" algn="ctr">
              <a:lnSpc>
                <a:spcPct val="90000"/>
              </a:lnSpc>
              <a:spcBef>
                <a:spcPts val="965"/>
              </a:spcBef>
            </a:pPr>
            <a:r>
              <a:rPr sz="7200" spc="-10" dirty="0">
                <a:solidFill>
                  <a:srgbClr val="252525"/>
                </a:solidFill>
                <a:latin typeface="Trebuchet MS"/>
                <a:cs typeface="Trebuchet MS"/>
              </a:rPr>
              <a:t>Rotary </a:t>
            </a:r>
            <a:r>
              <a:rPr sz="7200" spc="-20" dirty="0">
                <a:solidFill>
                  <a:srgbClr val="252525"/>
                </a:solidFill>
                <a:latin typeface="Trebuchet MS"/>
                <a:cs typeface="Trebuchet MS"/>
              </a:rPr>
              <a:t>Club </a:t>
            </a:r>
            <a:r>
              <a:rPr sz="7200" spc="-10" dirty="0">
                <a:solidFill>
                  <a:srgbClr val="252525"/>
                </a:solidFill>
                <a:latin typeface="Trebuchet MS"/>
                <a:cs typeface="Trebuchet MS"/>
              </a:rPr>
              <a:t>Merate </a:t>
            </a:r>
            <a:r>
              <a:rPr sz="7200" spc="-130" dirty="0">
                <a:solidFill>
                  <a:srgbClr val="252525"/>
                </a:solidFill>
                <a:latin typeface="Trebuchet MS"/>
                <a:cs typeface="Trebuchet MS"/>
              </a:rPr>
              <a:t>Brianza</a:t>
            </a:r>
            <a:endParaRPr sz="72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73620" y="4619116"/>
            <a:ext cx="3542029" cy="102628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6095999" cy="6857996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805041" y="4294759"/>
            <a:ext cx="4389120" cy="0"/>
          </a:xfrm>
          <a:custGeom>
            <a:avLst/>
            <a:gdLst/>
            <a:ahLst/>
            <a:cxnLst/>
            <a:rect l="l" t="t" r="r" b="b"/>
            <a:pathLst>
              <a:path w="4389120">
                <a:moveTo>
                  <a:pt x="0" y="0"/>
                </a:moveTo>
                <a:lnTo>
                  <a:pt x="4389119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05041" y="4294759"/>
            <a:ext cx="4389120" cy="0"/>
          </a:xfrm>
          <a:custGeom>
            <a:avLst/>
            <a:gdLst/>
            <a:ahLst/>
            <a:cxnLst/>
            <a:rect l="l" t="t" r="r" b="b"/>
            <a:pathLst>
              <a:path w="4389120">
                <a:moveTo>
                  <a:pt x="0" y="0"/>
                </a:moveTo>
                <a:lnTo>
                  <a:pt x="4389119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9905" y="299973"/>
            <a:ext cx="7713345" cy="374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4965" algn="l"/>
              </a:tabLst>
            </a:pPr>
            <a:r>
              <a:rPr sz="2400" b="1" dirty="0">
                <a:latin typeface="Trebuchet MS"/>
                <a:cs typeface="Trebuchet MS"/>
              </a:rPr>
              <a:t>MARZO</a:t>
            </a:r>
            <a:r>
              <a:rPr sz="2400" b="1" spc="-145" dirty="0">
                <a:latin typeface="Trebuchet MS"/>
                <a:cs typeface="Trebuchet MS"/>
              </a:rPr>
              <a:t> </a:t>
            </a:r>
            <a:r>
              <a:rPr sz="2400" b="1" spc="-20" dirty="0">
                <a:latin typeface="Trebuchet MS"/>
                <a:cs typeface="Trebuchet MS"/>
              </a:rPr>
              <a:t>2025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sz="24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rebuchet MS"/>
                <a:cs typeface="Trebuchet MS"/>
              </a:rPr>
              <a:t>20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30" dirty="0" err="1">
                <a:latin typeface="Trebuchet MS"/>
                <a:cs typeface="Trebuchet MS"/>
              </a:rPr>
              <a:t>marzo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lang="it-IT" sz="2400" dirty="0">
                <a:latin typeface="Trebuchet MS"/>
                <a:cs typeface="Trebuchet MS"/>
              </a:rPr>
              <a:t> </a:t>
            </a:r>
            <a:r>
              <a:rPr lang="it-IT" sz="2400" dirty="0" err="1"/>
              <a:t>Ing</a:t>
            </a:r>
            <a:r>
              <a:rPr lang="it-IT" sz="2400" dirty="0"/>
              <a:t> Sabrina Casalta CFO di Vodafone Italia. "Legittima ambizione: la mia esperienza nel mondo delle aziende"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buFont typeface="Arial"/>
              <a:buChar char="•"/>
            </a:pPr>
            <a:endParaRPr sz="2400" dirty="0">
              <a:latin typeface="Trebuchet MS"/>
              <a:cs typeface="Trebuchet MS"/>
            </a:endParaRPr>
          </a:p>
          <a:p>
            <a:pPr marL="355600" marR="860425" indent="-343535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80" dirty="0" err="1">
                <a:latin typeface="Trebuchet MS"/>
                <a:cs typeface="Trebuchet MS"/>
              </a:rPr>
              <a:t>Giovedì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27</a:t>
            </a:r>
            <a:r>
              <a:rPr sz="2400" spc="-140" dirty="0">
                <a:latin typeface="Trebuchet MS"/>
                <a:cs typeface="Trebuchet MS"/>
              </a:rPr>
              <a:t> </a:t>
            </a:r>
            <a:r>
              <a:rPr sz="2400" spc="-25" dirty="0" err="1">
                <a:latin typeface="Trebuchet MS"/>
                <a:cs typeface="Trebuchet MS"/>
              </a:rPr>
              <a:t>marzo</a:t>
            </a:r>
            <a:r>
              <a:rPr lang="it-IT" sz="2400" spc="-25" dirty="0">
                <a:latin typeface="Trebuchet MS"/>
                <a:cs typeface="Trebuchet MS"/>
              </a:rPr>
              <a:t> 2025</a:t>
            </a:r>
            <a:r>
              <a:rPr sz="2400" spc="-145" dirty="0">
                <a:latin typeface="Trebuchet MS"/>
                <a:cs typeface="Trebuchet MS"/>
              </a:rPr>
              <a:t> </a:t>
            </a:r>
            <a:r>
              <a:rPr lang="it-IT" sz="2400" dirty="0" err="1">
                <a:latin typeface="Trebuchet MS"/>
              </a:rPr>
              <a:t>Ing</a:t>
            </a:r>
            <a:r>
              <a:rPr lang="it-IT" sz="2400" dirty="0">
                <a:latin typeface="Trebuchet MS"/>
              </a:rPr>
              <a:t> De Miranda “Il Naviglio di Paderno e i Navigli di Milano: Storia, Realtà e nuovi Progetti”</a:t>
            </a:r>
            <a:endParaRPr sz="2400" dirty="0">
              <a:latin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9905" y="299973"/>
            <a:ext cx="8054975" cy="58734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4965" algn="l"/>
              </a:tabLst>
            </a:pPr>
            <a:r>
              <a:rPr sz="2400" b="1" spc="-45" dirty="0">
                <a:latin typeface="Trebuchet MS"/>
                <a:cs typeface="Trebuchet MS"/>
              </a:rPr>
              <a:t>APRILE</a:t>
            </a:r>
            <a:r>
              <a:rPr sz="2400" b="1" spc="-135" dirty="0">
                <a:latin typeface="Trebuchet MS"/>
                <a:cs typeface="Trebuchet MS"/>
              </a:rPr>
              <a:t> </a:t>
            </a:r>
            <a:r>
              <a:rPr sz="2400" b="1" spc="-20" dirty="0">
                <a:latin typeface="Trebuchet MS"/>
                <a:cs typeface="Trebuchet MS"/>
              </a:rPr>
              <a:t>2025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spc="-45" dirty="0">
                <a:latin typeface="Trebuchet MS"/>
                <a:cs typeface="Trebuchet MS"/>
              </a:rPr>
              <a:t>Mercoledì</a:t>
            </a:r>
            <a:r>
              <a:rPr sz="2400" spc="-1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60" dirty="0">
                <a:latin typeface="Trebuchet MS"/>
                <a:cs typeface="Trebuchet MS"/>
              </a:rPr>
              <a:t>aprile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35" dirty="0">
                <a:latin typeface="Trebuchet MS"/>
                <a:cs typeface="Trebuchet MS"/>
              </a:rPr>
              <a:t>Rotariadi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60" dirty="0">
                <a:latin typeface="Trebuchet MS"/>
                <a:cs typeface="Trebuchet MS"/>
              </a:rPr>
              <a:t>Burraco</a:t>
            </a:r>
            <a:r>
              <a:rPr sz="2400" spc="-114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Golf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Club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Trebuchet MS"/>
                <a:cs typeface="Trebuchet MS"/>
              </a:rPr>
              <a:t>Carimate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80" dirty="0">
                <a:latin typeface="Trebuchet MS"/>
                <a:cs typeface="Trebuchet MS"/>
              </a:rPr>
              <a:t>Giovedì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3</a:t>
            </a:r>
            <a:r>
              <a:rPr sz="2400" spc="-114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aprile</a:t>
            </a:r>
            <a:r>
              <a:rPr sz="2400" spc="-1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Sostituita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dalla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gita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75" dirty="0">
                <a:latin typeface="Trebuchet MS"/>
                <a:cs typeface="Trebuchet MS"/>
              </a:rPr>
              <a:t>a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Schorndorf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400" dirty="0">
              <a:latin typeface="Trebuchet MS"/>
              <a:cs typeface="Trebuchet MS"/>
            </a:endParaRPr>
          </a:p>
          <a:p>
            <a:pPr marL="12700" marR="5080" indent="80645">
              <a:lnSpc>
                <a:spcPct val="100000"/>
              </a:lnSpc>
              <a:spcBef>
                <a:spcPts val="5"/>
              </a:spcBef>
              <a:tabLst>
                <a:tab pos="4874260" algn="l"/>
              </a:tabLst>
            </a:pPr>
            <a:r>
              <a:rPr sz="2400" spc="-95" dirty="0">
                <a:latin typeface="Trebuchet MS"/>
                <a:cs typeface="Trebuchet MS"/>
              </a:rPr>
              <a:t>Ven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85" dirty="0">
                <a:latin typeface="Trebuchet MS"/>
                <a:cs typeface="Trebuchet MS"/>
              </a:rPr>
              <a:t>4-</a:t>
            </a:r>
            <a:r>
              <a:rPr sz="2400" spc="55" dirty="0">
                <a:latin typeface="Trebuchet MS"/>
                <a:cs typeface="Trebuchet MS"/>
              </a:rPr>
              <a:t>Sab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spc="110" dirty="0">
                <a:latin typeface="Trebuchet MS"/>
                <a:cs typeface="Trebuchet MS"/>
              </a:rPr>
              <a:t>5-</a:t>
            </a:r>
            <a:r>
              <a:rPr sz="2400" dirty="0">
                <a:latin typeface="Trebuchet MS"/>
                <a:cs typeface="Trebuchet MS"/>
              </a:rPr>
              <a:t>Dom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6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-65" dirty="0">
                <a:latin typeface="Trebuchet MS"/>
                <a:cs typeface="Trebuchet MS"/>
              </a:rPr>
              <a:t>Aprile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con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club</a:t>
            </a:r>
            <a:r>
              <a:rPr sz="2400" dirty="0">
                <a:latin typeface="Trebuchet MS"/>
                <a:cs typeface="Trebuchet MS"/>
              </a:rPr>
              <a:t>	</a:t>
            </a:r>
            <a:r>
              <a:rPr sz="2400" spc="-40" dirty="0">
                <a:latin typeface="Trebuchet MS"/>
                <a:cs typeface="Trebuchet MS"/>
              </a:rPr>
              <a:t>gemellato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diSchorndorf: </a:t>
            </a:r>
            <a:r>
              <a:rPr sz="2400" spc="-20" dirty="0">
                <a:latin typeface="Trebuchet MS"/>
                <a:cs typeface="Trebuchet MS"/>
              </a:rPr>
              <a:t>visita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Stoccarda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spc="105" dirty="0">
                <a:latin typeface="Trebuchet MS"/>
                <a:cs typeface="Trebuchet MS"/>
              </a:rPr>
              <a:t>4-5-</a:t>
            </a:r>
            <a:r>
              <a:rPr sz="2400" dirty="0">
                <a:latin typeface="Trebuchet MS"/>
                <a:cs typeface="Trebuchet MS"/>
              </a:rPr>
              <a:t>6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-65" dirty="0">
                <a:latin typeface="Trebuchet MS"/>
                <a:cs typeface="Trebuchet MS"/>
              </a:rPr>
              <a:t>Aprile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spc="-35" dirty="0">
                <a:latin typeface="Trebuchet MS"/>
                <a:cs typeface="Trebuchet MS"/>
              </a:rPr>
              <a:t>(ven-</a:t>
            </a:r>
            <a:r>
              <a:rPr sz="2400" spc="90" dirty="0">
                <a:latin typeface="Trebuchet MS"/>
                <a:cs typeface="Trebuchet MS"/>
              </a:rPr>
              <a:t>sab-</a:t>
            </a:r>
            <a:r>
              <a:rPr sz="2400" spc="-10" dirty="0">
                <a:latin typeface="Trebuchet MS"/>
                <a:cs typeface="Trebuchet MS"/>
              </a:rPr>
              <a:t>dom).</a:t>
            </a:r>
            <a:endParaRPr sz="2400" dirty="0">
              <a:latin typeface="Trebuchet MS"/>
              <a:cs typeface="Trebuchet MS"/>
            </a:endParaRPr>
          </a:p>
          <a:p>
            <a:pPr algn="l"/>
            <a:r>
              <a:rPr sz="2400" spc="-80" dirty="0">
                <a:latin typeface="Trebuchet MS"/>
                <a:cs typeface="Trebuchet MS"/>
              </a:rPr>
              <a:t>Giovedì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10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60" dirty="0">
                <a:latin typeface="Trebuchet MS"/>
                <a:cs typeface="Trebuchet MS"/>
              </a:rPr>
              <a:t>aprile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2025</a:t>
            </a:r>
            <a:r>
              <a:rPr sz="2400" spc="-320" dirty="0">
                <a:latin typeface="Trebuchet MS"/>
                <a:cs typeface="Trebuchet MS"/>
              </a:rPr>
              <a:t> </a:t>
            </a:r>
            <a:r>
              <a:rPr sz="2400" u="sng" spc="-450" dirty="0"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 </a:t>
            </a:r>
            <a:r>
              <a:rPr lang="it-IT" sz="2400" dirty="0"/>
              <a:t>Wheel cena di </a:t>
            </a:r>
            <a:r>
              <a:rPr lang="it-IT" sz="2400" spc="-80" dirty="0">
                <a:latin typeface="Trebuchet MS"/>
              </a:rPr>
              <a:t>A FAVORE DELL’ ASSOCIAZIONE “FARESALUTE” DI MERATE Alberto </a:t>
            </a:r>
            <a:r>
              <a:rPr lang="it-IT" sz="2400" spc="-80" dirty="0" err="1">
                <a:latin typeface="Trebuchet MS"/>
              </a:rPr>
              <a:t>Casiraghy</a:t>
            </a:r>
            <a:r>
              <a:rPr lang="it-IT" sz="2400" spc="-80" dirty="0">
                <a:latin typeface="Trebuchet MS"/>
              </a:rPr>
              <a:t> Racconto di un lungo sodalizio umano e intellettuale con Alda Merini</a:t>
            </a:r>
            <a:r>
              <a:rPr sz="2400" spc="-80" dirty="0">
                <a:latin typeface="Trebuchet MS"/>
              </a:rPr>
              <a:t> </a:t>
            </a:r>
            <a:endParaRPr lang="it-IT" sz="2400" spc="-80" dirty="0">
              <a:latin typeface="Trebuchet MS"/>
            </a:endParaRPr>
          </a:p>
          <a:p>
            <a:pPr algn="l"/>
            <a:r>
              <a:rPr sz="2400" u="none" spc="-80" dirty="0" err="1">
                <a:latin typeface="Trebuchet MS"/>
                <a:cs typeface="Trebuchet MS"/>
              </a:rPr>
              <a:t>Giovedì</a:t>
            </a:r>
            <a:r>
              <a:rPr sz="2400" u="none" spc="-90" dirty="0">
                <a:latin typeface="Trebuchet MS"/>
                <a:cs typeface="Trebuchet MS"/>
              </a:rPr>
              <a:t> </a:t>
            </a:r>
            <a:r>
              <a:rPr sz="2400" u="none" dirty="0">
                <a:latin typeface="Trebuchet MS"/>
                <a:cs typeface="Trebuchet MS"/>
              </a:rPr>
              <a:t>17</a:t>
            </a:r>
            <a:r>
              <a:rPr sz="2400" u="none" spc="-60" dirty="0">
                <a:latin typeface="Trebuchet MS"/>
                <a:cs typeface="Trebuchet MS"/>
              </a:rPr>
              <a:t> aprile</a:t>
            </a:r>
            <a:r>
              <a:rPr sz="2400" u="none" spc="-70" dirty="0">
                <a:latin typeface="Trebuchet MS"/>
                <a:cs typeface="Trebuchet MS"/>
              </a:rPr>
              <a:t> </a:t>
            </a:r>
            <a:r>
              <a:rPr sz="2400" u="none" dirty="0">
                <a:latin typeface="Trebuchet MS"/>
                <a:cs typeface="Trebuchet MS"/>
              </a:rPr>
              <a:t>2025</a:t>
            </a:r>
            <a:r>
              <a:rPr sz="2400" u="none" spc="-60" dirty="0">
                <a:latin typeface="Trebuchet MS"/>
                <a:cs typeface="Trebuchet MS"/>
              </a:rPr>
              <a:t> </a:t>
            </a:r>
            <a:r>
              <a:rPr sz="2400" u="none" dirty="0">
                <a:latin typeface="Trebuchet MS"/>
                <a:cs typeface="Trebuchet MS"/>
              </a:rPr>
              <a:t>CONVIVIALE</a:t>
            </a:r>
            <a:r>
              <a:rPr sz="2400" u="none" spc="-100" dirty="0">
                <a:latin typeface="Trebuchet MS"/>
                <a:cs typeface="Trebuchet MS"/>
              </a:rPr>
              <a:t> </a:t>
            </a:r>
            <a:r>
              <a:rPr sz="2400" u="none" spc="-10" dirty="0">
                <a:latin typeface="Trebuchet MS"/>
                <a:cs typeface="Trebuchet MS"/>
              </a:rPr>
              <a:t>ANNULLATA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00"/>
              </a:spcBef>
            </a:pPr>
            <a:r>
              <a:rPr sz="2400" spc="-80" dirty="0">
                <a:latin typeface="Trebuchet MS"/>
                <a:cs typeface="Trebuchet MS"/>
              </a:rPr>
              <a:t>Giovedì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24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-60" dirty="0">
                <a:latin typeface="Trebuchet MS"/>
                <a:cs typeface="Trebuchet MS"/>
              </a:rPr>
              <a:t>aprile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CONVIVIALE</a:t>
            </a:r>
            <a:r>
              <a:rPr sz="2400" spc="-114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ANNULLATA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9905" y="299973"/>
            <a:ext cx="8009890" cy="6637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4965" algn="l"/>
              </a:tabLst>
            </a:pPr>
            <a:r>
              <a:rPr sz="2400" b="1" dirty="0">
                <a:latin typeface="Trebuchet MS"/>
                <a:cs typeface="Trebuchet MS"/>
              </a:rPr>
              <a:t>MAGGIO</a:t>
            </a:r>
            <a:r>
              <a:rPr sz="2400" b="1" spc="-180" dirty="0">
                <a:latin typeface="Trebuchet MS"/>
                <a:cs typeface="Trebuchet MS"/>
              </a:rPr>
              <a:t> </a:t>
            </a:r>
            <a:r>
              <a:rPr sz="2400" b="1" spc="-20" dirty="0">
                <a:latin typeface="Trebuchet MS"/>
                <a:cs typeface="Trebuchet MS"/>
              </a:rPr>
              <a:t>2025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000" dirty="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80" dirty="0" err="1">
                <a:latin typeface="Trebuchet MS"/>
                <a:cs typeface="Trebuchet MS"/>
              </a:rPr>
              <a:t>Giovedì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1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dirty="0" err="1">
                <a:latin typeface="Trebuchet MS"/>
                <a:cs typeface="Trebuchet MS"/>
              </a:rPr>
              <a:t>maggio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2025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CONVIVIALE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ANNULLATA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Arial"/>
              <a:buChar char="•"/>
            </a:pPr>
            <a:endParaRPr sz="2400" dirty="0">
              <a:latin typeface="Trebuchet MS"/>
              <a:cs typeface="Trebuchet MS"/>
            </a:endParaRPr>
          </a:p>
          <a:p>
            <a:pPr algn="l"/>
            <a:r>
              <a:rPr sz="2400" spc="-80" dirty="0" err="1">
                <a:latin typeface="Trebuchet MS"/>
                <a:cs typeface="Trebuchet MS"/>
              </a:rPr>
              <a:t>Giovedi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8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maggio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lang="it-IT" sz="2400" dirty="0">
                <a:latin typeface="Trebuchet MS"/>
              </a:rPr>
              <a:t>Fabio Sassi direttrice sanitaria dott.ssa Paola Manzon rispetto al fine vita: cure palliative e suicidio medicalmente assistito</a:t>
            </a:r>
          </a:p>
          <a:p>
            <a:pPr algn="l"/>
            <a:endParaRPr sz="2400" dirty="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45" dirty="0">
                <a:latin typeface="Trebuchet MS"/>
                <a:cs typeface="Trebuchet MS"/>
              </a:rPr>
              <a:t>Mercoledi</a:t>
            </a:r>
            <a:r>
              <a:rPr sz="2400" spc="-1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14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maggio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-35" dirty="0">
                <a:latin typeface="Trebuchet MS"/>
                <a:cs typeface="Trebuchet MS"/>
              </a:rPr>
              <a:t>Rotariadi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-50" dirty="0">
                <a:latin typeface="Trebuchet MS"/>
                <a:cs typeface="Trebuchet MS"/>
              </a:rPr>
              <a:t>Calcio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-35" dirty="0">
                <a:latin typeface="Trebuchet MS"/>
                <a:cs typeface="Trebuchet MS"/>
              </a:rPr>
              <a:t>Balilla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Vedano </a:t>
            </a:r>
            <a:r>
              <a:rPr sz="2400" spc="-20" dirty="0">
                <a:latin typeface="Trebuchet MS"/>
                <a:cs typeface="Trebuchet MS"/>
              </a:rPr>
              <a:t>Sport</a:t>
            </a:r>
            <a:r>
              <a:rPr sz="2400" spc="-14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Park</a:t>
            </a:r>
            <a:endParaRPr sz="2400" dirty="0">
              <a:latin typeface="Trebuchet MS"/>
              <a:cs typeface="Trebuchet MS"/>
            </a:endParaRPr>
          </a:p>
          <a:p>
            <a:pPr marL="355600" marR="113664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80" dirty="0">
                <a:latin typeface="Trebuchet MS"/>
                <a:cs typeface="Trebuchet MS"/>
              </a:rPr>
              <a:t>Giovedì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15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maggio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2025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Serata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35" dirty="0" err="1">
                <a:latin typeface="Trebuchet MS"/>
                <a:cs typeface="Trebuchet MS"/>
              </a:rPr>
              <a:t>sostituita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d</a:t>
            </a:r>
            <a:r>
              <a:rPr lang="it-IT" sz="2000" spc="-30" dirty="0">
                <a:latin typeface="Trebuchet MS"/>
                <a:cs typeface="Trebuchet MS"/>
              </a:rPr>
              <a:t>a </a:t>
            </a:r>
            <a:r>
              <a:rPr sz="2000" spc="-30" dirty="0" err="1">
                <a:latin typeface="Trebuchet MS"/>
                <a:cs typeface="Trebuchet MS"/>
              </a:rPr>
              <a:t>Mercoledi</a:t>
            </a:r>
            <a:r>
              <a:rPr lang="it-IT" sz="2000" spc="-30" dirty="0">
                <a:latin typeface="Trebuchet MS"/>
                <a:cs typeface="Trebuchet MS"/>
              </a:rPr>
              <a:t> 14</a:t>
            </a:r>
          </a:p>
          <a:p>
            <a:pPr marL="355600" marR="113664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endParaRPr sz="2400" dirty="0">
              <a:latin typeface="Trebuchet MS"/>
              <a:cs typeface="Trebuchet MS"/>
            </a:endParaRPr>
          </a:p>
          <a:p>
            <a:pPr marL="355600" marR="657225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80" dirty="0">
                <a:latin typeface="Trebuchet MS"/>
                <a:cs typeface="Trebuchet MS"/>
              </a:rPr>
              <a:t>Giovedì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22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maggio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Dialogo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su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Olivetti,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Dibattito </a:t>
            </a:r>
            <a:r>
              <a:rPr sz="2400" spc="-35" dirty="0">
                <a:latin typeface="Trebuchet MS"/>
                <a:cs typeface="Trebuchet MS"/>
              </a:rPr>
              <a:t>organizzato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da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Massimo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Gianquitto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sz="2400" dirty="0">
              <a:latin typeface="Trebuchet MS"/>
              <a:cs typeface="Trebuchet MS"/>
            </a:endParaRPr>
          </a:p>
          <a:p>
            <a:pPr algn="l"/>
            <a:r>
              <a:rPr sz="2400" spc="-80" dirty="0">
                <a:latin typeface="Trebuchet MS"/>
                <a:cs typeface="Trebuchet MS"/>
              </a:rPr>
              <a:t>Giovedì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29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maggio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</a:rPr>
              <a:t>2025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lang="it-IT" sz="2400" dirty="0">
                <a:latin typeface="Trebuchet MS"/>
              </a:rPr>
              <a:t>Prof Alberto Barzanò "Quo </a:t>
            </a:r>
            <a:r>
              <a:rPr lang="it-IT" sz="2400" dirty="0" err="1">
                <a:latin typeface="Trebuchet MS"/>
              </a:rPr>
              <a:t>vadis</a:t>
            </a:r>
            <a:r>
              <a:rPr lang="it-IT" sz="2400" dirty="0">
                <a:latin typeface="Trebuchet MS"/>
              </a:rPr>
              <a:t> Europa? Il futuro del nostro Piccolo Mondo Antico ai tempi di Donald Trump"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60190" y="299973"/>
            <a:ext cx="8254365" cy="56023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4965" algn="l"/>
              </a:tabLst>
            </a:pPr>
            <a:r>
              <a:rPr sz="2400" b="1" spc="-60" dirty="0">
                <a:latin typeface="Trebuchet MS"/>
                <a:cs typeface="Trebuchet MS"/>
              </a:rPr>
              <a:t>GIUGNO</a:t>
            </a:r>
            <a:r>
              <a:rPr sz="2400" b="1" spc="-75" dirty="0">
                <a:latin typeface="Trebuchet MS"/>
                <a:cs typeface="Trebuchet MS"/>
              </a:rPr>
              <a:t> </a:t>
            </a:r>
            <a:r>
              <a:rPr sz="2400" b="1" spc="-20" dirty="0">
                <a:latin typeface="Trebuchet MS"/>
                <a:cs typeface="Trebuchet MS"/>
              </a:rPr>
              <a:t>2025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400" dirty="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80" dirty="0">
                <a:latin typeface="Trebuchet MS"/>
                <a:cs typeface="Trebuchet MS"/>
              </a:rPr>
              <a:t>Giovedì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5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dirty="0" err="1">
                <a:latin typeface="Trebuchet MS"/>
                <a:cs typeface="Trebuchet MS"/>
              </a:rPr>
              <a:t>giugno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lang="it-IT" sz="1800" b="0" i="0" u="none" strike="noStrike" baseline="0" dirty="0">
                <a:latin typeface="CIDFont+F2"/>
              </a:rPr>
              <a:t>Serata Finale </a:t>
            </a:r>
            <a:r>
              <a:rPr lang="it-IT" sz="1800" b="0" i="0" u="none" strike="noStrike" baseline="0" dirty="0" err="1">
                <a:latin typeface="CIDFont+F2"/>
              </a:rPr>
              <a:t>Rotariadi</a:t>
            </a:r>
            <a:r>
              <a:rPr lang="it-IT" sz="1800" b="0" i="0" u="none" strike="noStrike" baseline="0" dirty="0">
                <a:latin typeface="CIDFont+F2"/>
              </a:rPr>
              <a:t>: Golf Club a Carimate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Arial"/>
              <a:buChar char="•"/>
            </a:pPr>
            <a:endParaRPr sz="2400" dirty="0">
              <a:latin typeface="Trebuchet MS"/>
              <a:cs typeface="Trebuchet MS"/>
            </a:endParaRPr>
          </a:p>
          <a:p>
            <a:pPr marL="355600" marR="2794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45" dirty="0" err="1">
                <a:latin typeface="Trebuchet MS"/>
                <a:cs typeface="Trebuchet MS"/>
              </a:rPr>
              <a:t>Mercoledì</a:t>
            </a:r>
            <a:r>
              <a:rPr sz="2400" spc="-14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11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giugno</a:t>
            </a:r>
            <a:r>
              <a:rPr sz="2400" spc="-114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Serata</a:t>
            </a:r>
            <a:r>
              <a:rPr sz="2400" spc="-110" dirty="0">
                <a:latin typeface="Trebuchet MS"/>
                <a:cs typeface="Trebuchet MS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Finale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-50" dirty="0">
                <a:latin typeface="Trebuchet MS"/>
                <a:cs typeface="Trebuchet MS"/>
              </a:rPr>
              <a:t>Rotariadi:</a:t>
            </a:r>
            <a:r>
              <a:rPr sz="2400" spc="-114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Golf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Club </a:t>
            </a:r>
            <a:r>
              <a:rPr sz="2400" spc="75" dirty="0">
                <a:latin typeface="Trebuchet MS"/>
                <a:cs typeface="Trebuchet MS"/>
              </a:rPr>
              <a:t>a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Carimate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lang="it-IT" sz="2400" dirty="0">
              <a:latin typeface="Trebuchet MS"/>
              <a:cs typeface="Trebuchet M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spc="-80" dirty="0">
                <a:latin typeface="Trebuchet MS"/>
                <a:cs typeface="Trebuchet MS"/>
              </a:rPr>
              <a:t>Sabato</a:t>
            </a:r>
            <a:r>
              <a:rPr lang="it-IT" sz="2400" spc="-100" dirty="0">
                <a:latin typeface="Trebuchet MS"/>
                <a:cs typeface="Trebuchet MS"/>
              </a:rPr>
              <a:t> </a:t>
            </a:r>
            <a:r>
              <a:rPr lang="it-IT" sz="2400" dirty="0">
                <a:latin typeface="Trebuchet MS"/>
                <a:cs typeface="Trebuchet MS"/>
              </a:rPr>
              <a:t>14</a:t>
            </a:r>
            <a:r>
              <a:rPr lang="it-IT" sz="2400" spc="-70" dirty="0">
                <a:latin typeface="Trebuchet MS"/>
                <a:cs typeface="Trebuchet MS"/>
              </a:rPr>
              <a:t> </a:t>
            </a:r>
            <a:r>
              <a:rPr lang="it-IT" sz="2400" dirty="0">
                <a:latin typeface="Trebuchet MS"/>
                <a:cs typeface="Trebuchet MS"/>
              </a:rPr>
              <a:t>giugno</a:t>
            </a:r>
            <a:r>
              <a:rPr lang="it-IT" sz="2400" spc="-85" dirty="0">
                <a:latin typeface="Trebuchet MS"/>
                <a:cs typeface="Trebuchet MS"/>
              </a:rPr>
              <a:t> </a:t>
            </a:r>
            <a:r>
              <a:rPr lang="it-IT" sz="2400" dirty="0">
                <a:latin typeface="Trebuchet MS"/>
                <a:cs typeface="Trebuchet MS"/>
              </a:rPr>
              <a:t>202</a:t>
            </a:r>
            <a:r>
              <a:rPr lang="it-IT" sz="2400" dirty="0"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5 </a:t>
            </a:r>
            <a:r>
              <a:rPr lang="it-IT" sz="2400" dirty="0">
                <a:latin typeface="Trebuchet MS"/>
              </a:rPr>
              <a:t>Congresso Distrettuale Bergamo</a:t>
            </a:r>
          </a:p>
          <a:p>
            <a:pPr algn="l"/>
            <a:endParaRPr sz="2400" dirty="0">
              <a:latin typeface="Trebuchet MS"/>
            </a:endParaRPr>
          </a:p>
          <a:p>
            <a:pPr marL="355600" marR="63182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80" dirty="0" err="1">
                <a:latin typeface="Trebuchet MS"/>
                <a:cs typeface="Trebuchet MS"/>
              </a:rPr>
              <a:t>Giovedì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19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giugno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Passaggio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-30" dirty="0">
                <a:latin typeface="Trebuchet MS"/>
                <a:cs typeface="Trebuchet MS"/>
              </a:rPr>
              <a:t>consegne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RC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Merate Brianza</a:t>
            </a:r>
            <a:endParaRPr sz="2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95"/>
              </a:spcBef>
              <a:buFont typeface="Arial"/>
              <a:buChar char="•"/>
            </a:pPr>
            <a:endParaRPr sz="2400" dirty="0">
              <a:latin typeface="Trebuchet MS"/>
              <a:cs typeface="Trebuchet MS"/>
            </a:endParaRPr>
          </a:p>
          <a:p>
            <a:pPr marL="355600" marR="704850" indent="-342900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rebuchet MS"/>
                <a:cs typeface="Trebuchet MS"/>
              </a:rPr>
              <a:t>Dal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21/6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al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25/6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Convention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internazionale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75" dirty="0">
                <a:latin typeface="Trebuchet MS"/>
                <a:cs typeface="Trebuchet MS"/>
              </a:rPr>
              <a:t>a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Calgary</a:t>
            </a:r>
            <a:endParaRPr lang="it-IT" sz="2400" spc="-10" dirty="0">
              <a:latin typeface="Trebuchet MS"/>
              <a:cs typeface="Trebuchet MS"/>
            </a:endParaRPr>
          </a:p>
          <a:p>
            <a:pPr marL="355600" marR="704850" indent="-342900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endParaRPr lang="it-IT" sz="2400" spc="-10" dirty="0">
              <a:latin typeface="Trebuchet MS"/>
              <a:cs typeface="Trebuchet MS"/>
            </a:endParaRPr>
          </a:p>
          <a:p>
            <a:pPr marL="355600" marR="704850" indent="-342900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lang="it-IT" sz="2400" spc="-40" dirty="0">
                <a:latin typeface="Trebuchet MS"/>
                <a:cs typeface="Trebuchet MS"/>
              </a:rPr>
              <a:t>Gi</a:t>
            </a:r>
            <a:r>
              <a:rPr sz="2400" spc="-40" dirty="0" err="1">
                <a:latin typeface="Trebuchet MS"/>
                <a:cs typeface="Trebuchet MS"/>
              </a:rPr>
              <a:t>ovedì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26</a:t>
            </a:r>
            <a:r>
              <a:rPr sz="2400" spc="-10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giugno</a:t>
            </a:r>
            <a:r>
              <a:rPr sz="2400" spc="-9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2025</a:t>
            </a:r>
            <a:r>
              <a:rPr sz="2400" spc="-85" dirty="0">
                <a:latin typeface="Trebuchet MS"/>
                <a:cs typeface="Trebuchet MS"/>
              </a:rPr>
              <a:t> </a:t>
            </a:r>
            <a:r>
              <a:rPr lang="it-IT" sz="2400" dirty="0">
                <a:latin typeface="Trebuchet MS"/>
                <a:cs typeface="Trebuchet MS"/>
              </a:rPr>
              <a:t>Conviviale  da definire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283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CIDFont+F2</vt:lpstr>
      <vt:lpstr>Trebuchet MS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Giorgio Sirtori</dc:creator>
  <cp:lastModifiedBy>Giorgio Sirtori</cp:lastModifiedBy>
  <cp:revision>6</cp:revision>
  <cp:lastPrinted>2025-01-30T10:56:05Z</cp:lastPrinted>
  <dcterms:created xsi:type="dcterms:W3CDTF">2025-01-30T10:21:24Z</dcterms:created>
  <dcterms:modified xsi:type="dcterms:W3CDTF">2025-03-22T16:57:08Z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2025-01-30T00:00:00Z</vt:filetime>
  </property>
  <property fmtid="{D5CDD505-2E9C-101B-9397-08002B2CF9AE}" pid="3" name="Producer">
    <vt:lpwstr>3-Heights(TM) PDF Security Shell 4.8.25.2 (http://www.pdf-tools.com)</vt:lpwstr>
  </property>
</Properties>
</file>